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9" r:id="rId4"/>
    <p:sldId id="280" r:id="rId5"/>
    <p:sldId id="270" r:id="rId6"/>
    <p:sldId id="281" r:id="rId7"/>
    <p:sldId id="284" r:id="rId8"/>
    <p:sldId id="282" r:id="rId9"/>
    <p:sldId id="262" r:id="rId10"/>
    <p:sldId id="263" r:id="rId11"/>
    <p:sldId id="264" r:id="rId12"/>
    <p:sldId id="266" r:id="rId13"/>
    <p:sldId id="267" r:id="rId14"/>
    <p:sldId id="273" r:id="rId15"/>
    <p:sldId id="275" r:id="rId16"/>
    <p:sldId id="28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23802-A741-4A7C-A3C8-795041964836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5E0B4-8C54-449A-8CF5-AB327CC278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522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E0B4-8C54-449A-8CF5-AB327CC2782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134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E0B4-8C54-449A-8CF5-AB327CC2782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266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E0B4-8C54-449A-8CF5-AB327CC2782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13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E0B4-8C54-449A-8CF5-AB327CC2782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13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E0B4-8C54-449A-8CF5-AB327CC2782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13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E0B4-8C54-449A-8CF5-AB327CC2782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277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E0B4-8C54-449A-8CF5-AB327CC2782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174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E0B4-8C54-449A-8CF5-AB327CC2782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2666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E0B4-8C54-449A-8CF5-AB327CC2782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2666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E0B4-8C54-449A-8CF5-AB327CC2782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266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3062_2\Desktop\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772816"/>
            <a:ext cx="6838528" cy="30963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«Основная общеобразовательная программа дошкольного образования РЦ «Филиппок»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165304"/>
            <a:ext cx="7416824" cy="72008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1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Организованная образовательная деятельность: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К организованной образовательной деятельности мы относим занятия, которые проводятся по  предметным направлениям: математика (ФЭМП),</a:t>
            </a:r>
            <a:r>
              <a:rPr lang="ru-RU" sz="2000" b="1" dirty="0" smtClean="0"/>
              <a:t> </a:t>
            </a:r>
            <a:r>
              <a:rPr lang="ru-RU" sz="2000" dirty="0" smtClean="0"/>
              <a:t>сенсорика, экология, развитие речи, изодеятельность.</a:t>
            </a:r>
            <a:r>
              <a:rPr lang="ru-RU" sz="2000" b="1" dirty="0" smtClean="0"/>
              <a:t>                                                                                                    </a:t>
            </a:r>
            <a:r>
              <a:rPr lang="ru-RU" sz="2000" dirty="0" smtClean="0"/>
              <a:t>Эти занятия помогают детям косвенно подготовиться к школе, расширить свой кругозор и более детально познакомиться с основными понятиями и окружающим миром в целом. 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влад\Downloads\IMG_20210331_102532_resized_20211015_0310122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влад\Downloads\IMG_20210615_164318_resized_20211015_0305353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9040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39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Свободная работа детей с </a:t>
            </a:r>
            <a:r>
              <a:rPr lang="ru-RU" sz="3100" b="1" dirty="0" err="1" smtClean="0"/>
              <a:t>Монтессори</a:t>
            </a:r>
            <a:r>
              <a:rPr lang="ru-RU" sz="3100" b="1" dirty="0" smtClean="0"/>
              <a:t> материалами:</a:t>
            </a:r>
            <a:r>
              <a:rPr lang="de-DE" sz="3100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064896" cy="547260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de-DE" sz="2000" dirty="0" smtClean="0"/>
              <a:t>Педагогика Монтессори, также известная как система Монтессори — система воспитания, предложенная в первой половине XX века</a:t>
            </a:r>
            <a:r>
              <a:rPr lang="ru-RU" sz="2000" dirty="0" smtClean="0"/>
              <a:t>. </a:t>
            </a:r>
            <a:r>
              <a:rPr lang="de-DE" sz="2000" dirty="0" smtClean="0"/>
              <a:t>Методика Монтессори основана на индивидуальном подходе педагога к каждому ребёнку: малыш постоянно сам выбирает дидактический материал и продолжительность занятий, развиваясь в собственном ритме и направлении</a:t>
            </a:r>
            <a:r>
              <a:rPr lang="ru-RU" sz="2000" dirty="0" smtClean="0"/>
              <a:t>. Такая самостоятельная работа, без явного вмешательства педагога дает возможность полноценного развития ребенка. Работая, в рамках этой системы, педагогам необходимо узнать не только саму систему, но также и полностью проникнуться и окунуться в философский смысл технологии. В рамках данной системы меняется не только сам процесс формирования личности ребенка, но также и все остальное, а именно: формы и методы работы с родителями, оформление индивидуальной папки достижений ребенка, организация и проведение Дня рождения ребенка.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влад\Downloads\IMG_20210603_103628_resized_20211015_0306153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941168"/>
            <a:ext cx="1959427" cy="16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86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4401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Материальная среда: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2D4F3765-55F5-4129-BC6D-4957C249740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9512" y="188640"/>
            <a:ext cx="2448272" cy="25202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BC0A668C-8AC8-49A1-8C94-DBFE23FD15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9512" y="2708920"/>
            <a:ext cx="2448272" cy="38164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A5BAB252-842B-439D-A8F7-CEDD7BD1185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627784" y="908720"/>
            <a:ext cx="3816424" cy="2592287"/>
          </a:xfrm>
          <a:prstGeom prst="rect">
            <a:avLst/>
          </a:prstGeom>
        </p:spPr>
      </p:pic>
      <p:pic>
        <p:nvPicPr>
          <p:cNvPr id="8" name="Рисунок 7" descr="C:\Users\влад\Downloads\IMG_20210507_071409_resized_20211015_0337029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573016"/>
            <a:ext cx="3816424" cy="297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043387A4-AB67-47C0-BFCC-4A8DFA851D4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444208" y="188640"/>
            <a:ext cx="2520280" cy="25202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7104EAB5-7E0A-471A-836A-F8BBC6C52DE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444208" y="2708920"/>
            <a:ext cx="2520280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87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Методическое обеспечение: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None/>
            </a:pP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C:\Users\влад\AppData\Local\Microsoft\Windows\INetCache\Content.Word\IMG_20211014_114711_resized_20211015_0405361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1231749" cy="147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лад\AppData\Local\Microsoft\Windows\INetCache\Content.Word\IMG_20211014_114647_resized_20211015_0405365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836712"/>
            <a:ext cx="1105474" cy="146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влад\AppData\Local\Microsoft\Windows\INetCache\Content.Word\IMG_20211014_114643_resized_20211015_0405368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908720"/>
            <a:ext cx="1183852" cy="147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влад\AppData\Local\Microsoft\Windows\INetCache\Content.Word\IMG_20211014_114638_resized_20211015_04053718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908720"/>
            <a:ext cx="1254034" cy="14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03848" y="119675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Методички,</a:t>
            </a:r>
          </a:p>
          <a:p>
            <a:r>
              <a:rPr lang="ru-RU" dirty="0" smtClean="0"/>
              <a:t> конспекты занятий</a:t>
            </a:r>
          </a:p>
        </p:txBody>
      </p:sp>
      <p:pic>
        <p:nvPicPr>
          <p:cNvPr id="12" name="Рисунок 11" descr="C:\Users\влад\AppData\Local\Microsoft\Windows\INetCache\Content.Word\IMG_20211015_160720_resized_20211015_04100273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2492896"/>
            <a:ext cx="1506069" cy="166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влад\AppData\Local\Microsoft\Windows\INetCache\Content.Word\IMG_20211014_114552_resized_20211015_04053752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581128"/>
            <a:ext cx="1519132" cy="160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влад\AppData\Local\Microsoft\Windows\INetCache\Content.Word\IMG_20211015_160714_resized_20211015_04100307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2492896"/>
            <a:ext cx="1466878" cy="170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влад\AppData\Local\Microsoft\Windows\INetCache\Content.Word\IMG_20211014_114547_resized_20211015_040537845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4581128"/>
            <a:ext cx="1463040" cy="154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771800" y="2636912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Основная общеобразовательная </a:t>
            </a:r>
          </a:p>
          <a:p>
            <a:r>
              <a:rPr lang="ru-RU" dirty="0" smtClean="0"/>
              <a:t>программа (2014 г.), (2021г.)</a:t>
            </a:r>
          </a:p>
          <a:p>
            <a:pPr algn="ctr"/>
            <a:r>
              <a:rPr lang="ru-RU" dirty="0" smtClean="0"/>
              <a:t>Парциальные программы, программы доп. образования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4725144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Корпоративная </a:t>
            </a:r>
          </a:p>
          <a:p>
            <a:pPr algn="ctr"/>
            <a:r>
              <a:rPr lang="ru-RU" dirty="0" smtClean="0"/>
              <a:t>программа</a:t>
            </a:r>
          </a:p>
          <a:p>
            <a:pPr algn="ctr"/>
            <a:r>
              <a:rPr lang="ru-RU" dirty="0" smtClean="0"/>
              <a:t>обучения сотрудников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93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Кадровое обеспечение: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None/>
            </a:pP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980728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b="1" dirty="0" smtClean="0"/>
              <a:t>Все педагоги РЦ « Филиппок» проходят обучение в корпоративной программе, после обучения сдают экзамен.</a:t>
            </a:r>
            <a:endParaRPr lang="ru-RU" dirty="0"/>
          </a:p>
        </p:txBody>
      </p:sp>
      <p:pic>
        <p:nvPicPr>
          <p:cNvPr id="10" name="Рисунок 9" descr="C:\Users\влад\AppData\Local\Microsoft\Windows\INetCache\Content.Word\IMG_20211014_114547_resized_20211015_0405378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348880"/>
            <a:ext cx="25202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893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98776" cy="54726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Результативность:                  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 каждого ребёнка в РЦ «Филиппок» есть своё портфолио. Портфолио включает в себя: анкеты, листы обсуждения с родителями, фото детей в разных видах деятельности, различные карты развития и тесты, которые заполняют педагоги, поделки детей, психолого-педагогические характеристики.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C:\Users\влад\Downloads\IMG_20210923_111324_resized_20210926_014345337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426310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893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98776" cy="54726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Работа с родителями:</a:t>
            </a:r>
          </a:p>
          <a:p>
            <a:pPr>
              <a:buNone/>
            </a:pPr>
            <a:r>
              <a:rPr lang="ru-RU" dirty="0" smtClean="0"/>
              <a:t>Залогом успешного достижения целей Программы – благополучия ребенка,  и решения всех задач, связанных с  его естественным развитием, раскрытием его природного потенциала и самореализации, является единство взглядов взрослых, которые призваны сопровождать  самые важные годы в жизни человека.</a:t>
            </a:r>
          </a:p>
          <a:p>
            <a:pPr>
              <a:buNone/>
            </a:pPr>
            <a:r>
              <a:rPr lang="ru-RU" dirty="0" smtClean="0"/>
              <a:t>Педагоги детского сада  признают родителей как главных воспитателей и учителей для детей, оставляя для себя роль компетентных помощников семьи, обустраивающих жизнь детей в небольшой социальной группе, осуществить преемственность перехода ребенка из домашней среды в группу детского сада. </a:t>
            </a:r>
          </a:p>
          <a:p>
            <a:pPr algn="ctr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Формы работы (сотрудничества) с родителями:</a:t>
            </a:r>
          </a:p>
          <a:p>
            <a:pPr fontAlgn="base"/>
            <a:r>
              <a:rPr lang="ru-RU" dirty="0" smtClean="0"/>
              <a:t>1.Экскурсии</a:t>
            </a:r>
          </a:p>
          <a:p>
            <a:pPr fontAlgn="base"/>
            <a:r>
              <a:rPr lang="ru-RU" dirty="0" smtClean="0"/>
              <a:t>2.Ежедневные беседы</a:t>
            </a:r>
          </a:p>
          <a:p>
            <a:pPr fontAlgn="base"/>
            <a:r>
              <a:rPr lang="ru-RU" dirty="0" smtClean="0"/>
              <a:t>3.Консультации по адаптации</a:t>
            </a:r>
          </a:p>
          <a:p>
            <a:pPr fontAlgn="base"/>
            <a:r>
              <a:rPr lang="ru-RU" dirty="0" smtClean="0"/>
              <a:t>4.Итоговые консультации</a:t>
            </a:r>
          </a:p>
          <a:p>
            <a:pPr fontAlgn="base"/>
            <a:r>
              <a:rPr lang="ru-RU" dirty="0" smtClean="0"/>
              <a:t>5.Совместное проведение праздников и событий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93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680520"/>
          </a:xfrm>
        </p:spPr>
        <p:txBody>
          <a:bodyPr>
            <a:normAutofit/>
          </a:bodyPr>
          <a:lstStyle/>
          <a:p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C:\Users\влад\Downloads\IMG_20210928_105726_resized_20211015_015617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349109" cy="246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лад\Downloads\IMG_20210715_085931_resized_20211015_0158107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48680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влад\Downloads\IMG_20210601_085520_resized_20211015_0200424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48680"/>
            <a:ext cx="2232248" cy="239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влад\Downloads\IMG_20210930_091440_resized_20211015_01552129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068960"/>
            <a:ext cx="48245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96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1F497D">
                    <a:lumMod val="75000"/>
                  </a:srgbClr>
                </a:solidFill>
              </a:rPr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9046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>
              <a:solidFill>
                <a:srgbClr val="1717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/>
              <a:t>Основным направлением для разработки программы для детей дошкольного возраста послужил интегрированный подход к организации образовательной деятельности при совмещении традиционных подходов обучения, воспитания и развития детей и Монтессори – метода, основанного на концепции саморазвития личности ребенка в специально организованной образовательтной среде. </a:t>
            </a:r>
          </a:p>
          <a:p>
            <a:pPr>
              <a:buNone/>
            </a:pPr>
            <a:r>
              <a:rPr lang="ru-RU" sz="1400" dirty="0" smtClean="0"/>
              <a:t>Основная общеобразовательная программа дошкольного образования (далее Программа)  разработана педагогическим коллективом РЦ «Филиппок» г. Томска. </a:t>
            </a:r>
          </a:p>
          <a:p>
            <a:pPr>
              <a:buNone/>
            </a:pPr>
            <a:r>
              <a:rPr lang="ru-RU" sz="1400" dirty="0" smtClean="0"/>
              <a:t>Программа</a:t>
            </a:r>
            <a:r>
              <a:rPr lang="ru-RU" sz="1400" b="1" dirty="0" smtClean="0"/>
              <a:t> </a:t>
            </a:r>
            <a:r>
              <a:rPr lang="ru-RU" sz="1400" dirty="0" smtClean="0"/>
              <a:t>разработана в соответствии ФГОС ДО и Примерной основной образовательной</a:t>
            </a:r>
            <a:r>
              <a:rPr lang="ru-RU" sz="1400" b="1" dirty="0" smtClean="0"/>
              <a:t> </a:t>
            </a:r>
            <a:r>
              <a:rPr lang="ru-RU" sz="1400" dirty="0" smtClean="0"/>
              <a:t>программой дошкольного образования. </a:t>
            </a:r>
          </a:p>
          <a:p>
            <a:pPr>
              <a:buNone/>
            </a:pPr>
            <a:r>
              <a:rPr lang="ru-RU" sz="1400" dirty="0" smtClean="0"/>
              <a:t>Программа определяет содержание и организацию</a:t>
            </a:r>
            <a:r>
              <a:rPr lang="ru-RU" sz="1400" b="1" dirty="0" smtClean="0"/>
              <a:t> </a:t>
            </a:r>
            <a:r>
              <a:rPr lang="ru-RU" sz="1400" dirty="0" smtClean="0"/>
              <a:t>образовательной деятельности, обеспечивающей развитие личности детей дошкольного</a:t>
            </a:r>
            <a:r>
              <a:rPr lang="ru-RU" sz="1400" b="1" dirty="0" smtClean="0"/>
              <a:t> </a:t>
            </a:r>
            <a:r>
              <a:rPr lang="ru-RU" sz="1400" dirty="0" smtClean="0"/>
              <a:t>возраста. </a:t>
            </a:r>
          </a:p>
          <a:p>
            <a:pPr>
              <a:buNone/>
            </a:pPr>
            <a:r>
              <a:rPr lang="ru-RU" sz="1400" dirty="0" smtClean="0"/>
              <a:t>Программа задает целостность и согласованность различных составляющих</a:t>
            </a:r>
            <a:r>
              <a:rPr lang="ru-RU" sz="1400" b="1" dirty="0" smtClean="0"/>
              <a:t> </a:t>
            </a:r>
            <a:r>
              <a:rPr lang="ru-RU" sz="1400" dirty="0" smtClean="0"/>
              <a:t>работы детского сада, является важным инструментом для обеспечения качественного</a:t>
            </a:r>
            <a:r>
              <a:rPr lang="ru-RU" sz="1400" b="1" dirty="0" smtClean="0"/>
              <a:t> </a:t>
            </a:r>
            <a:r>
              <a:rPr lang="ru-RU" sz="1400" dirty="0" smtClean="0"/>
              <a:t>дошкольного образования и реализации принципов и задач, обозначенных в Федеральном</a:t>
            </a:r>
            <a:r>
              <a:rPr lang="ru-RU" sz="1400" b="1" dirty="0" smtClean="0"/>
              <a:t> </a:t>
            </a:r>
            <a:r>
              <a:rPr lang="ru-RU" sz="1400" dirty="0" smtClean="0"/>
              <a:t>государственном образовательном стандарте дошкольного образования (ФГОС ДО).</a:t>
            </a:r>
          </a:p>
          <a:p>
            <a:pPr>
              <a:buNone/>
            </a:pPr>
            <a:endParaRPr lang="ru-RU" sz="1400" dirty="0" smtClean="0">
              <a:solidFill>
                <a:srgbClr val="1717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dirty="0">
              <a:solidFill>
                <a:srgbClr val="1717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1F497D">
                    <a:lumMod val="75000"/>
                  </a:srgbClr>
                </a:solidFill>
              </a:rPr>
              <a:t>Содержание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9046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>
              <a:solidFill>
                <a:srgbClr val="1717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/>
              <a:t>Программа состоит из основной части, которая включает все направления развития (социально-коммуникативное, физическое, познавательное, речевое, художественно-эстетическое) и части, формируемой участниками образовательного процесса.</a:t>
            </a:r>
          </a:p>
          <a:p>
            <a:pPr>
              <a:buNone/>
            </a:pPr>
            <a:r>
              <a:rPr lang="ru-RU" sz="1400" dirty="0" smtClean="0"/>
              <a:t>В части Программы, формируемой участниками образовательного процесса самостоятельно, РЦ «Филиппок» выбирает направление деятельности, исходя из принципов дошкольного детства, принципов организации подготовленной среды в Монтессори практике и заказом родителей. Приоритетными направлениями работы детского сада являются социально-коммуникативное, познавательное и художественно-эстетическое развитие. Они реализуются в логике средового и деятельностного подходов: специалист, приходя в предметно-пространственную среду группы, включается в эмоциональную атмосферу, сложившуюся в группе, в содержательный контекст группы в целом или подгрупп, или персональный проект малыша и использует приемы включения каждого ребёнка в активную деятельность. </a:t>
            </a:r>
          </a:p>
          <a:p>
            <a:pPr>
              <a:buNone/>
            </a:pPr>
            <a:r>
              <a:rPr lang="ru-RU" sz="1400" dirty="0" smtClean="0"/>
              <a:t>Парциальные программы:</a:t>
            </a:r>
          </a:p>
          <a:p>
            <a:r>
              <a:rPr lang="ru-RU" sz="1400" dirty="0" smtClean="0"/>
              <a:t>-парциальная программа по музыкальному развитию «Музыкальные игры» (1.6-3 лет)</a:t>
            </a:r>
          </a:p>
          <a:p>
            <a:r>
              <a:rPr lang="ru-RU" sz="1400" dirty="0" smtClean="0"/>
              <a:t>-парциальная программа по развитию речи «Весёлый язычок» (1.6-3 лет)</a:t>
            </a:r>
          </a:p>
          <a:p>
            <a:r>
              <a:rPr lang="ru-RU" sz="1400" dirty="0" smtClean="0"/>
              <a:t>-парциальная программа по тихим играм «Тихие игры» (1.6-3 лет)</a:t>
            </a:r>
          </a:p>
          <a:p>
            <a:r>
              <a:rPr lang="ru-RU" sz="1400" dirty="0" smtClean="0"/>
              <a:t>-парциальная программа по экологии «Мир вокруг меня» (3-7 лет)</a:t>
            </a:r>
          </a:p>
        </p:txBody>
      </p:sp>
    </p:spTree>
    <p:extLst>
      <p:ext uri="{BB962C8B-B14F-4D97-AF65-F5344CB8AC3E}">
        <p14:creationId xmlns="" xmlns:p14="http://schemas.microsoft.com/office/powerpoint/2010/main" val="2988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1F497D">
                    <a:lumMod val="75000"/>
                  </a:srgbClr>
                </a:solidFill>
              </a:rPr>
              <a:t>Содержание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9046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>
              <a:solidFill>
                <a:srgbClr val="1717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/>
              <a:t>Целевой раздел программы</a:t>
            </a:r>
            <a:r>
              <a:rPr lang="ru-RU" sz="1400" dirty="0" smtClean="0"/>
              <a:t> определяет её цель и задачи, принципы и подходы к формированию программы, планируемые результаты её освоения в виде целевых ориентиров.</a:t>
            </a:r>
          </a:p>
          <a:p>
            <a:pPr fontAlgn="base"/>
            <a:r>
              <a:rPr lang="ru-RU" sz="1400" b="1" dirty="0" smtClean="0"/>
              <a:t>Содержательный раздел</a:t>
            </a:r>
            <a:r>
              <a:rPr lang="ru-RU" sz="1400" dirty="0" smtClean="0"/>
              <a:t> программы включает описание образовательной деятельности, в котором подробно описывается построение образовательного процесса детского сада по системе Монтессори и дается характеристика направлений развития детей в разновозрастных группах,  приводится содержание образовательных сред и методы адаптации к ним детей, выделены главные и косвенные, общие и специальные цели и задачи, показано содержание самостоятельной совместной и  индивидуальной образовательной деятельности детей. Также здесь представлена система мониторинга развития детей в условиях детского сада по системе Монтессори.  Основными способами мониторинга являются дневники включенного педагогического наблюдения, портфолио детских работ и  карты образовательных достижений детей.</a:t>
            </a:r>
          </a:p>
          <a:p>
            <a:pPr fontAlgn="base"/>
            <a:r>
              <a:rPr lang="ru-RU" sz="1400" b="1" dirty="0" smtClean="0"/>
              <a:t>Организационный</a:t>
            </a:r>
            <a:r>
              <a:rPr lang="ru-RU" sz="1400" dirty="0" smtClean="0"/>
              <a:t> </a:t>
            </a:r>
            <a:r>
              <a:rPr lang="ru-RU" sz="1400" b="1" dirty="0" smtClean="0"/>
              <a:t>раздел</a:t>
            </a:r>
            <a:r>
              <a:rPr lang="ru-RU" sz="1400" dirty="0" smtClean="0"/>
              <a:t> программы описывает систему условий реализации образовательной деятельности, необходимых достижений, необходимых для достижения целей программы, планируемых результатов её освоения в виде целевых ориентиров, а также особенности организации образовательной деятельности, а именно описание:</a:t>
            </a:r>
          </a:p>
          <a:p>
            <a:pPr fontAlgn="base"/>
            <a:r>
              <a:rPr lang="ru-RU" sz="1400" dirty="0" smtClean="0"/>
              <a:t>-психолого-педагогических, кадровых, материально-технических и финансовых условий;</a:t>
            </a:r>
          </a:p>
          <a:p>
            <a:pPr fontAlgn="base"/>
            <a:r>
              <a:rPr lang="ru-RU" sz="1400" dirty="0" smtClean="0"/>
              <a:t>-особенности организации развивающей предметно-пространственной среды:</a:t>
            </a:r>
          </a:p>
          <a:p>
            <a:pPr fontAlgn="base"/>
            <a:r>
              <a:rPr lang="ru-RU" sz="1400" dirty="0" smtClean="0"/>
              <a:t>-особенностей образовательной деятельности;</a:t>
            </a:r>
          </a:p>
          <a:p>
            <a:pPr fontAlgn="base"/>
            <a:r>
              <a:rPr lang="ru-RU" sz="1400" dirty="0" smtClean="0"/>
              <a:t>-способов и направлений поддержки детской инициативы;</a:t>
            </a:r>
          </a:p>
          <a:p>
            <a:pPr fontAlgn="base"/>
            <a:r>
              <a:rPr lang="ru-RU" sz="1400" dirty="0" smtClean="0"/>
              <a:t>-особенностей взаимодействия педагогического коллектива с семьями воспитанников;</a:t>
            </a:r>
          </a:p>
          <a:p>
            <a:pPr fontAlgn="base"/>
            <a:r>
              <a:rPr lang="ru-RU" sz="1400" dirty="0" smtClean="0"/>
              <a:t>-особенностей разработки режима дня и формирования дня с учётом  особенностей детей в разновозрастной группе.</a:t>
            </a:r>
          </a:p>
          <a:p>
            <a:r>
              <a:rPr lang="ru-RU" sz="1400" b="1" dirty="0" smtClean="0"/>
              <a:t> 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988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1F497D">
                    <a:lumMod val="75000"/>
                  </a:srgbClr>
                </a:solidFill>
              </a:rPr>
              <a:t>Структура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904656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1400" b="1" dirty="0" smtClean="0"/>
              <a:t> </a:t>
            </a:r>
            <a:r>
              <a:rPr lang="ru-RU" sz="1050" b="1" dirty="0" smtClean="0"/>
              <a:t>ВВЕДЕНИЕ</a:t>
            </a:r>
            <a:endParaRPr lang="ru-RU" sz="1050" dirty="0" smtClean="0"/>
          </a:p>
          <a:p>
            <a:pPr fontAlgn="base">
              <a:buNone/>
            </a:pPr>
            <a:r>
              <a:rPr lang="ru-RU" sz="1050" b="1" dirty="0" smtClean="0"/>
              <a:t>1.ЦЕЛЕВОЙ РАЗДЕЛ</a:t>
            </a:r>
            <a:r>
              <a:rPr lang="ru-RU" sz="1050" dirty="0" smtClean="0"/>
              <a:t> </a:t>
            </a:r>
          </a:p>
          <a:p>
            <a:pPr fontAlgn="base">
              <a:buNone/>
            </a:pPr>
            <a:r>
              <a:rPr lang="ru-RU" sz="1050" dirty="0" smtClean="0"/>
              <a:t>1.1.Пояснительная записка</a:t>
            </a:r>
          </a:p>
          <a:p>
            <a:pPr fontAlgn="base">
              <a:buNone/>
            </a:pPr>
            <a:r>
              <a:rPr lang="ru-RU" sz="1050" dirty="0" smtClean="0"/>
              <a:t>1.1.1. Цели и задачи Программы                                                                                                                                                                                                      1.2.Особенности Программы                                                                                                                                                                                                            1.3. Основные принципы и подходы к формированию Программы                                                                                                                                                      1.4. Планируемые результаты.                                                                                                                                                                                                       1.5. Развивающее оценивание качества образовательной деятельности по Программе            </a:t>
            </a:r>
          </a:p>
          <a:p>
            <a:pPr fontAlgn="base">
              <a:buNone/>
            </a:pPr>
            <a:r>
              <a:rPr lang="ru-RU" sz="1050" dirty="0" smtClean="0"/>
              <a:t>2.</a:t>
            </a:r>
            <a:r>
              <a:rPr lang="ru-RU" sz="1050" b="1" dirty="0" smtClean="0"/>
              <a:t>СОДЕРЖАТЕЛЬНЫЙ РАЗДЕЛ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050" dirty="0" smtClean="0"/>
              <a:t>2.1Общие положения.                                                                                                               </a:t>
            </a:r>
            <a:r>
              <a:rPr lang="ru-RU" sz="1050" b="1" dirty="0" smtClean="0"/>
              <a:t>                                                                                   </a:t>
            </a:r>
            <a:r>
              <a:rPr lang="ru-RU" sz="1050" dirty="0" smtClean="0"/>
              <a:t>2.1.1.Описание образовательной деятельности в соответствии с направлениями развития ребенка, представленными в пяти образовательных областях                                                                           </a:t>
            </a:r>
            <a:r>
              <a:rPr lang="ru-RU" sz="1050" b="1" dirty="0" smtClean="0"/>
              <a:t>                                                                                                                          </a:t>
            </a:r>
            <a:r>
              <a:rPr lang="ru-RU" sz="1050" dirty="0" smtClean="0"/>
              <a:t>2.1.2Ранний возраст (1-3 года)                                                                                                                                                                                            2.2Дошкольный возраст (3-7 лет                                                                                                                                                                                 2.2.1Социально-коммуникативное развитие                                                                                                                                              2.2.2Познавательное развитие                                                                                                                                                                                                 2.2.3Речевое развитие                                                                                                                                                                                             2.2.4Художественно-эстетическое развитие                                                                                                                                                     2.2.5Физическое развитие                                                                                                                                                                                                                 2.4.Формы работы в разновозрастной группе                                                                                                                                                          2.5.Адаптация детей                                                                                                                                                                                                       2.6.Способы и направления поддержки детской инициативы                                                                                                           2.6.Взаимодействие педагогического коллектива с семьями дошкольников                                                                                                         3.  </a:t>
            </a:r>
            <a:r>
              <a:rPr lang="ru-RU" sz="1050" b="1" dirty="0" smtClean="0"/>
              <a:t>ОРГАНИЗАЦИОННЫЙ РАЗДЕЛ</a:t>
            </a:r>
            <a:r>
              <a:rPr lang="ru-RU" sz="1050" dirty="0" smtClean="0"/>
              <a:t>                                                                                                                                                                         3.1Психолого-педагогические условия, обеспечивающие развитие ребенка                                                                                         3.2Организация развивающей предметно-пространственной среды                                                                                                                    3.2.1 Подготовленная среда от 1.6-3 лет                                                                                                                                                                        3.2.2 Подготовленная среда от 3-7 лет                                                                                                                                                                             3.3Кадровые условия реализации Программы                                                                                                                                        3.4Материально-техническое обеспечение Программы                                                                                                                          3.5Планирование образовательной деятельности                                                                                                                                             3.6Режим дня и распорядок                                                                                                                                                                                                    3.7 Особенности традиционных праздников, мероприятий, образовательных событий                                                                                                3.7.1 Организация и проведение Дня рождения детей в РЦ «Филиппок                                                                                                         3.8Перспективы работы по совершенствованию и развитию содержания Программы                                                                          3.9Перечень нормативных и нормативно-методических документов                                                                                                               Глоссарий                                                                                                                                                                                                                                        Перечень литературных источников                 </a:t>
            </a:r>
          </a:p>
          <a:p>
            <a:pPr>
              <a:buNone/>
            </a:pPr>
            <a:endParaRPr lang="ru-RU" sz="1050" dirty="0"/>
          </a:p>
        </p:txBody>
      </p:sp>
    </p:spTree>
    <p:extLst>
      <p:ext uri="{BB962C8B-B14F-4D97-AF65-F5344CB8AC3E}">
        <p14:creationId xmlns="" xmlns:p14="http://schemas.microsoft.com/office/powerpoint/2010/main" val="2988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87109EC-0717-4257-9E7E-6231D0F16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r="239" b="-4800"/>
          <a:stretch/>
        </p:blipFill>
        <p:spPr>
          <a:xfrm rot="998774">
            <a:off x="2635522" y="4442960"/>
            <a:ext cx="1265524" cy="17726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41C5895-486C-44AE-8A05-055BBACDE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" y="4128171"/>
            <a:ext cx="1517088" cy="20322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E6695AE-A43D-45BC-B023-1FDFDC5B9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866">
            <a:off x="6758570" y="3171750"/>
            <a:ext cx="713815" cy="95175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143000" y="476673"/>
            <a:ext cx="6858000" cy="5040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Расписание занятий</a:t>
            </a:r>
            <a:endParaRPr lang="ru-RU" sz="20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143000" y="2495006"/>
            <a:ext cx="6858000" cy="2762794"/>
          </a:xfrm>
        </p:spPr>
        <p:txBody>
          <a:bodyPr/>
          <a:lstStyle/>
          <a:p>
            <a:pPr algn="l"/>
            <a:endParaRPr lang="ru-RU" dirty="0" smtClean="0"/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908720"/>
          <a:ext cx="8131629" cy="5085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128"/>
                <a:gridCol w="2921237"/>
                <a:gridCol w="3449264"/>
              </a:tblGrid>
              <a:tr h="462503">
                <a:tc>
                  <a:txBody>
                    <a:bodyPr/>
                    <a:lstStyle/>
                    <a:p>
                      <a:r>
                        <a:rPr lang="ru-RU" dirty="0" smtClean="0"/>
                        <a:t>Дни недели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(1.6-3)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(3-7)</a:t>
                      </a:r>
                      <a:endParaRPr lang="ru-RU" dirty="0"/>
                    </a:p>
                  </a:txBody>
                  <a:tcPr marL="68580" marR="68580"/>
                </a:tc>
              </a:tr>
              <a:tr h="140642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Понедельник</a:t>
                      </a:r>
                      <a:endParaRPr lang="ru-RU" sz="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Музыкальная деятельность 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Окружающий мир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Свободная работа с Монтессори материалами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Лепка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Музыкальная деятельность 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Окружающий мир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Свободная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работа с Монтессори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материалами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     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Физическая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культура                                                                                                           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Лепка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0" marB="0"/>
                </a:tc>
              </a:tr>
              <a:tr h="62425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Вторник</a:t>
                      </a:r>
                      <a:endParaRPr lang="ru-RU" sz="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ФЭМП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Свободная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работа с Монтессори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материалами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ФЭМП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Свободная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работа с Монтессори материалами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Окружающий мир</a:t>
                      </a:r>
                    </a:p>
                  </a:txBody>
                  <a:tcPr marL="85725" marR="85725" marT="0" marB="0"/>
                </a:tc>
              </a:tr>
              <a:tr h="111439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Среда </a:t>
                      </a:r>
                      <a:endParaRPr lang="ru-RU" sz="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Музыкальная деятельность 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Свободная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работа с Монтессори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материалами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Рисование                                                                                            Физическая культура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Музыкальная деятельность 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Развитие речи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Свободная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работа с Монтессори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материалами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Аппликация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0" marB="0"/>
                </a:tc>
              </a:tr>
              <a:tr h="64805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Четверг</a:t>
                      </a:r>
                      <a:endParaRPr lang="ru-RU" sz="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Сенсорика</a:t>
                      </a: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Свободная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работа с Монтессори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материалами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Равитие речи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     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Свободная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работа с Монтессори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материалами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0" marB="0"/>
                </a:tc>
              </a:tr>
              <a:tr h="82976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Пятница</a:t>
                      </a:r>
                      <a:endParaRPr lang="ru-RU" sz="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Свободная работа с Монтессори материалами</a:t>
                      </a:r>
                    </a:p>
                    <a:p>
                      <a:endParaRPr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  <a:endParaRPr lang="ru-RU" sz="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Сенсорика</a:t>
                      </a:r>
                      <a:r>
                        <a:rPr lang="ru-RU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</a:t>
                      </a: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Свободная работа с Монтессори материалами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Физическая</a:t>
                      </a:r>
                      <a:r>
                        <a:rPr lang="ru-RU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культура                                                                                                  Рисование                                                                                                                                            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155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87109EC-0717-4257-9E7E-6231D0F16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r="239" b="-4800"/>
          <a:stretch/>
        </p:blipFill>
        <p:spPr>
          <a:xfrm rot="998774">
            <a:off x="2635522" y="4442960"/>
            <a:ext cx="1265524" cy="17726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41C5895-486C-44AE-8A05-055BBACDE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" y="4128171"/>
            <a:ext cx="1517088" cy="2032281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143000" y="476673"/>
            <a:ext cx="6858000" cy="50405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Основные виды деятельности детей раннего и дошкольного возраста в РЦ «Филиппок».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15616" y="980728"/>
          <a:ext cx="6840761" cy="3816425"/>
        </p:xfrm>
        <a:graphic>
          <a:graphicData uri="http://schemas.openxmlformats.org/drawingml/2006/table">
            <a:tbl>
              <a:tblPr/>
              <a:tblGrid>
                <a:gridCol w="297337"/>
                <a:gridCol w="3803487"/>
                <a:gridCol w="1523682"/>
                <a:gridCol w="1216255"/>
              </a:tblGrid>
              <a:tr h="632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Виды деятельности  детей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режим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Педагогическое планирование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1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Ср</a:t>
                      </a: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абота </a:t>
                      </a: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Свободная работа </a:t>
                      </a: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детей в специально-подготовленной развивающей среде (исследовательская деятельность детей/ индивидуальная или в малой группе)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ежедневно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не планируется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руг» (хотьба по линии, «урок тишины» коллективное упражнение/ игра)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ежедневно, не более 15-20 мин.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планируется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музыкальные, пальчиковые, подвижные, тихие игры, физические </a:t>
                      </a:r>
                      <a:r>
                        <a:rPr lang="ru-RU" sz="1000" dirty="0" smtClean="0">
                          <a:latin typeface="Calibri"/>
                          <a:ea typeface="Times New Roman"/>
                          <a:cs typeface="Times New Roman"/>
                        </a:rPr>
                        <a:t>упражнения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ежедневно, не более 30 мин – 40 мин.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планируется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4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Организованная развивающая деятельность  ( ФЭМП, развитие речи, сенсорика, экология, изобразительная деятельность)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ежедневно </a:t>
                      </a: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 в первой и </a:t>
                      </a: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во второй половине дня, продолжительностью  не более 30 мин.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планируется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Участие в праздничных событиях и традиционных проектах.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>
                          <a:latin typeface="Calibri"/>
                          <a:ea typeface="Times New Roman"/>
                          <a:cs typeface="Times New Roman"/>
                        </a:rPr>
                        <a:t>ежемесячно/ с участием родителей.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dirty="0">
                          <a:latin typeface="Calibri"/>
                          <a:ea typeface="Times New Roman"/>
                          <a:cs typeface="Times New Roman"/>
                        </a:rPr>
                        <a:t>планируется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3" marR="6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155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Основные виды деятельности детей: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/>
              <a:t> *Общеразвивающие </a:t>
            </a:r>
          </a:p>
          <a:p>
            <a:pPr marL="0" indent="0" algn="just">
              <a:buNone/>
            </a:pPr>
            <a:r>
              <a:rPr lang="ru-RU" sz="1900" dirty="0" smtClean="0"/>
              <a:t>(музыкальные игры, пальчиковые игры, тихие игры, подвижные игры)</a:t>
            </a:r>
            <a:r>
              <a:rPr lang="ru-RU" sz="4400" dirty="0" smtClean="0"/>
              <a:t> *Организованная развивающая деятельность</a:t>
            </a:r>
          </a:p>
          <a:p>
            <a:pPr marL="0" indent="0" algn="just">
              <a:buNone/>
            </a:pPr>
            <a:r>
              <a:rPr lang="ru-RU" sz="1900" dirty="0" smtClean="0"/>
              <a:t>(сенсорика, окружающий мир, ФЭМП, развитие речи, изодеятельность) </a:t>
            </a:r>
          </a:p>
          <a:p>
            <a:pPr marL="0" indent="0" algn="just">
              <a:buNone/>
            </a:pPr>
            <a:r>
              <a:rPr lang="ru-RU" sz="4400" dirty="0" smtClean="0"/>
              <a:t> *Свободная работа детей с </a:t>
            </a:r>
            <a:r>
              <a:rPr lang="ru-RU" sz="4400" dirty="0" err="1" smtClean="0"/>
              <a:t>Монтессори</a:t>
            </a:r>
            <a:r>
              <a:rPr lang="ru-RU" sz="4400" dirty="0" smtClean="0"/>
              <a:t> материалами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5508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2800" b="1" dirty="0" smtClean="0"/>
              <a:t> Общеобразовательные занятия:</a:t>
            </a:r>
            <a:r>
              <a:rPr lang="ru-RU" sz="2800" dirty="0" smtClean="0"/>
              <a:t> 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Общеобразовательные занятия представляют для ребенка большое значение. Они подготавливают ребенка, в первую очередь, к дальнейшему знакомству с окружающим миром, а также способствуют подготовке к более детальному изучению следующего раздела, основанного на предметных областях. Такого вида занятия формируют в ребенке первичное знакомство с новыми понятиями, развивают умения выполнять физические упражнения и подвижные игры, акцентируют внимание на музыкальных и пальчиковых играх, а также учат ребенка слушать и слышать тишину.</a:t>
            </a:r>
          </a:p>
          <a:p>
            <a:pPr marL="0" indent="0">
              <a:buNone/>
            </a:pPr>
            <a:r>
              <a:rPr lang="ru-RU" sz="1600" dirty="0" smtClean="0"/>
              <a:t>*</a:t>
            </a:r>
            <a:r>
              <a:rPr lang="ru-RU" sz="2000" dirty="0" smtClean="0"/>
              <a:t>Музыкальные игры и танцы                                                                                      *Тихие игры                                                                                                             *Пальчиковые игры                                                                                         *Физическая культура и подвижные игры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9" name="Рисунок 8" descr="C:\Users\влад\Downloads\IMG_20210601_115516_resized_20211015_0307038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41168"/>
            <a:ext cx="174120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влад\Downloads\IMG_20210412_103207_resized_20211015_03094136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941168"/>
            <a:ext cx="2088232" cy="146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влад\Downloads\IMG_20210526_100029_resized_20211015_0308083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869160"/>
            <a:ext cx="1661458" cy="141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66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1350</Words>
  <Application>Microsoft Office PowerPoint</Application>
  <PresentationFormat>Экран (4:3)</PresentationFormat>
  <Paragraphs>137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«Основная общеобразовательная программа дошкольного образования РЦ «Филиппок»</vt:lpstr>
      <vt:lpstr>Актуальность:</vt:lpstr>
      <vt:lpstr>Содержание программы:</vt:lpstr>
      <vt:lpstr>Содержание программы:</vt:lpstr>
      <vt:lpstr>Структура программы:</vt:lpstr>
      <vt:lpstr>Расписание занятий</vt:lpstr>
      <vt:lpstr>Основные виды деятельности детей раннего и дошкольного возраста в РЦ «Филиппок». </vt:lpstr>
      <vt:lpstr>                            Основные виды деятельности детей:</vt:lpstr>
      <vt:lpstr>       Общеобразовательные занятия: </vt:lpstr>
      <vt:lpstr>Организованная образовательная деятельность:</vt:lpstr>
      <vt:lpstr>Свободная работа детей с Монтессори материалами:  </vt:lpstr>
      <vt:lpstr>Материальная среда: </vt:lpstr>
      <vt:lpstr>Методическое обеспечение: </vt:lpstr>
      <vt:lpstr>Кадровое обеспечение: </vt:lpstr>
      <vt:lpstr> Результативность:                         У каждого ребёнка в РЦ «Филиппок» есть своё портфолио. Портфолио включает в себя: анкеты, листы обсуждения с родителями, фото детей в разных видах деятельности, различные карты развития и тесты, которые заполняют педагоги, поделки детей, психолого-педагогические характеристики. </vt:lpstr>
      <vt:lpstr>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U3062</dc:creator>
  <cp:lastModifiedBy>влад</cp:lastModifiedBy>
  <cp:revision>91</cp:revision>
  <dcterms:created xsi:type="dcterms:W3CDTF">2016-05-26T03:55:25Z</dcterms:created>
  <dcterms:modified xsi:type="dcterms:W3CDTF">2022-03-01T10:40:00Z</dcterms:modified>
</cp:coreProperties>
</file>